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30" r:id="rId2"/>
    <p:sldId id="335" r:id="rId3"/>
    <p:sldId id="334" r:id="rId4"/>
    <p:sldId id="336" r:id="rId5"/>
    <p:sldId id="337" r:id="rId6"/>
    <p:sldId id="295" r:id="rId7"/>
    <p:sldId id="303" r:id="rId8"/>
    <p:sldId id="263" r:id="rId9"/>
    <p:sldId id="310" r:id="rId10"/>
    <p:sldId id="306" r:id="rId11"/>
    <p:sldId id="313" r:id="rId12"/>
    <p:sldId id="331" r:id="rId13"/>
    <p:sldId id="332" r:id="rId14"/>
    <p:sldId id="259" r:id="rId15"/>
    <p:sldId id="294" r:id="rId16"/>
    <p:sldId id="298" r:id="rId17"/>
    <p:sldId id="297" r:id="rId18"/>
    <p:sldId id="299" r:id="rId19"/>
    <p:sldId id="309" r:id="rId20"/>
    <p:sldId id="318" r:id="rId21"/>
    <p:sldId id="265" r:id="rId22"/>
    <p:sldId id="301" r:id="rId23"/>
    <p:sldId id="302" r:id="rId24"/>
    <p:sldId id="271" r:id="rId25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B99"/>
    <a:srgbClr val="BF9001"/>
    <a:srgbClr val="4472C4"/>
    <a:srgbClr val="C00000"/>
    <a:srgbClr val="070E16"/>
    <a:srgbClr val="002240"/>
    <a:srgbClr val="098DBD"/>
    <a:srgbClr val="5AB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86626"/>
  </p:normalViewPr>
  <p:slideViewPr>
    <p:cSldViewPr snapToGrid="0" snapToObjects="1">
      <p:cViewPr varScale="1">
        <p:scale>
          <a:sx n="109" d="100"/>
          <a:sy n="109" d="100"/>
        </p:scale>
        <p:origin x="536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>
                <a:solidFill>
                  <a:schemeClr val="bg1"/>
                </a:solidFill>
              </a:rPr>
              <a:t>Εργαζόμενοι σε ΜΕΘ Νοσοκομείων:</a:t>
            </a:r>
            <a:r>
              <a:rPr lang="el-GR" baseline="0" dirty="0">
                <a:solidFill>
                  <a:schemeClr val="bg1"/>
                </a:solidFill>
              </a:rPr>
              <a:t> Ερρίκος Ντυνάν, ΓΝ Λάρνακας, ΚΑΤ, ΑΧΕΠΑ, ΥΓΕΙΑ</a:t>
            </a:r>
            <a:endParaRPr lang="en-GB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Χρήσιμο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Διευθύντρια γιατρών σε ΜΕΘ</c:v>
                </c:pt>
                <c:pt idx="1">
                  <c:v>Νοσηλευτές σε ΜΕΘ</c:v>
                </c:pt>
                <c:pt idx="2">
                  <c:v>Διαχειριστές κλινών</c:v>
                </c:pt>
                <c:pt idx="3">
                  <c:v>Γιατροί σε ΜΕΘ</c:v>
                </c:pt>
                <c:pt idx="4">
                  <c:v>Γιατροί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0-AF42-938C-9C45A49A36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Όχι Χρήσιμο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Διευθύντρια γιατρών σε ΜΕΘ</c:v>
                </c:pt>
                <c:pt idx="1">
                  <c:v>Νοσηλευτές σε ΜΕΘ</c:v>
                </c:pt>
                <c:pt idx="2">
                  <c:v>Διαχειριστές κλινών</c:v>
                </c:pt>
                <c:pt idx="3">
                  <c:v>Γιατροί σε ΜΕΘ</c:v>
                </c:pt>
                <c:pt idx="4">
                  <c:v>Γιατροί 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B770-AF42-938C-9C45A49A36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2503392"/>
        <c:axId val="1252497648"/>
      </c:barChart>
      <c:catAx>
        <c:axId val="125250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1252497648"/>
        <c:crosses val="autoZero"/>
        <c:auto val="1"/>
        <c:lblAlgn val="ctr"/>
        <c:lblOffset val="100"/>
        <c:noMultiLvlLbl val="0"/>
      </c:catAx>
      <c:valAx>
        <c:axId val="125249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12525033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800" b="0" i="0" baseline="0" dirty="0">
                <a:solidFill>
                  <a:schemeClr val="bg1"/>
                </a:solidFill>
                <a:effectLst/>
              </a:rPr>
              <a:t>Εργαζόμενοι σε ΜΕΘ Νοσοκομείων: Ερρίκος Ντυνάν, ΓΝ Λάρνακας, ΚΑΤ, ΑΧΕΠΑ, ΥΓΕΙΑ</a:t>
            </a:r>
            <a:endParaRPr lang="en-GR" dirty="0">
              <a:solidFill>
                <a:schemeClr val="bg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Ναι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8-5D4D-A675-EAF08473DA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Μελλοντικά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8-5D4D-A675-EAF08473DA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Όχι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Διευθύντρια γιατρών σε ΜΕΘ</c:v>
                </c:pt>
                <c:pt idx="1">
                  <c:v>Νοσοκόμες σε ΜΕΘ</c:v>
                </c:pt>
                <c:pt idx="2">
                  <c:v>Διαχειριστής κλινών</c:v>
                </c:pt>
                <c:pt idx="3">
                  <c:v>Γιατροί σε ΜΕΘ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65AA-894C-AB0E-D307716D4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2376687"/>
        <c:axId val="862710399"/>
      </c:barChart>
      <c:catAx>
        <c:axId val="86237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862710399"/>
        <c:crosses val="autoZero"/>
        <c:auto val="1"/>
        <c:lblAlgn val="ctr"/>
        <c:lblOffset val="100"/>
        <c:noMultiLvlLbl val="0"/>
      </c:catAx>
      <c:valAx>
        <c:axId val="862710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  <c:crossAx val="86237668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472C4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F9001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G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CC41-4922-5142-96B6-3C6A782FEB38}" type="datetimeFigureOut">
              <a:rPr lang="en-GR" smtClean="0"/>
              <a:t>6/7/22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993EB-752F-F84C-82E5-8F40653B3A1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5017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748522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14416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6670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97503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807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5529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71547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schemeClr val="bg1"/>
                </a:solidFill>
              </a:rPr>
              <a:t>που θα παρέχει άμεσα βοήθεια στους γιατρούς, αξιοποιώντας όλη την διαθέσιμη γνώση προηγούμενων περιστατικών για να εξάγει προβλέψεις για την έκβαση και την χρονική περίοδο νοσηλείας ενός ασθενή στην εντατική.</a:t>
            </a: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375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schemeClr val="bg1"/>
                </a:solidFill>
              </a:rPr>
              <a:t>που θα παρέχει άμεσα βοήθεια στους γιατρούς, αξιοποιώντας όλη την διαθέσιμη γνώση προηγούμενων περιστατικών για να εξάγει προβλέψεις για την έκβαση και την χρονική περίοδο νοσηλείας ενός ασθενή στην εντατική.</a:t>
            </a: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4086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4303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6399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3553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993EB-752F-F84C-82E5-8F40653B3A1D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549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AD20-E917-8F1E-330D-776F7C730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044EE-AA2F-0FAA-CF70-3F1AC3E40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44E1B-C778-0130-7D9E-50121ACE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23FD5-0AAA-5D10-A0AA-753FA9E0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2975-2B6C-030D-61EB-46ED9114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7436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7BA6-707E-41F1-4743-CD29ACD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1E86E-79C3-1B96-CE38-83C3244EF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A2D62-CEF2-1A1A-9770-09A3EEFC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2C69-5D41-F525-1C02-831BABAD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9C2DB-8753-344B-E6A9-E35D81BF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3103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83139-546B-F33D-1B0C-B325F448D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0A1E-7375-CF85-406A-923DC2F71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C1506-2777-C3B8-9F21-EB468DFC3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F65B-DCF3-F053-0610-0CEA8214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5C21-78FA-15B4-F477-E29D03CF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5884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6EB-2643-1231-8FBD-7CEA1C78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D9CB-6EAC-5B57-7621-AB4EB7D5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E8EE-0640-7E82-131E-A9A00774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5E72-1E44-96BB-626C-89E154FB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2351-3CD5-33A2-0FAB-1A9FFA77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07013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3ECC-13D8-09D7-DD11-DEF175AB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6D19E-B800-5BF8-F26F-C814E2549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BAA48-FD27-297E-45BA-A9C92F2B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97588-C88A-94DA-A8C3-18118248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005BE-F031-6E71-F02B-B72A6C64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6674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8C15-C16B-704F-532D-28553702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C03F-626D-D536-0172-60F1D06AB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858F3-7AF9-B75E-312A-891FAB02C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0808D-1233-E3CF-A798-C883AE10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DB87-6D98-282B-96EB-490A9169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ECA50-2307-9626-51C5-E05D1D85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36113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A882-C6B7-2982-4653-B3AC72AB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61F9-4140-D3CE-E513-5F2EA0F54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5E485-056D-023D-7949-2FE62B25E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E508F-2160-4747-E000-B0470F64D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F1925-3A56-5AED-F3F6-EE9F91DC9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29730-B822-620B-049B-8104DE27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C8911-B74D-1F00-6920-B50F6DAF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EDDDC-7902-61F9-6C2E-5469FB6A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1408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8052-F655-295A-6F35-418EE03D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1AD0C-14B4-3090-3735-3F64F811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4732B-2143-26EB-BD56-DDC7CA25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F956-EEB8-4141-7D21-26BC2803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59752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78C91-CC28-E04A-B61A-7DC6214D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16356-08A0-0A3E-9E35-E5689FE4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3B90C-BC6A-D6C1-E729-958549F5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6123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3929-40B3-FFF6-D165-7EA517D8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81F42-9AE0-E8F1-8B7D-F3447DC53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F61F3-08F8-301D-DF08-BCFD0E79B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4860B-3AE3-1688-ABE8-A6D19DC2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9831F-93D4-575E-C84C-63D9A92B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6B32E-B7FA-CEDA-3002-B857DFDB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26295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EA90-71F7-B8DE-657F-97244108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20DA5-3976-39D7-4600-59378704C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A6A65-5EB6-26AE-3BB2-17670F179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548B-B5C1-AF1F-4F3F-11FA3B1B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7753C-0E75-D8AB-680B-DA1AC23D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BD598-347A-6D7E-62BF-4AA98D9A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8056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82D81-D928-E253-78F7-4649ACDD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011F3-7DB4-362D-9AC3-652B1467B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EE4A-FE9F-0808-38F5-CBA2E7304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A8A5F-13B0-6743-8B46-831D28ED74B4}" type="datetimeFigureOut">
              <a:rPr lang="en-GR" smtClean="0"/>
              <a:t>6/7/22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84C2-6543-509C-EB5A-ABCB08335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52C1-0EA2-C982-30A9-C29EE645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A828-3103-FF4E-BAE4-43B6C342BD3D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2086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2FD5-8FE2-569A-B70D-869DCE711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2DAF9-8784-EB62-F68F-06F16DFA8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7A035-FA78-0701-3A50-FDBE8031B211}"/>
              </a:ext>
            </a:extLst>
          </p:cNvPr>
          <p:cNvSpPr txBox="1"/>
          <p:nvPr/>
        </p:nvSpPr>
        <p:spPr>
          <a:xfrm>
            <a:off x="2870791" y="786809"/>
            <a:ext cx="6666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3BBD2-981C-4F02-1443-9937920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0932B9-180F-82B3-E049-56F7C18BAB06}"/>
              </a:ext>
            </a:extLst>
          </p:cNvPr>
          <p:cNvSpPr txBox="1">
            <a:spLocks/>
          </p:cNvSpPr>
          <p:nvPr/>
        </p:nvSpPr>
        <p:spPr>
          <a:xfrm>
            <a:off x="541817" y="2491090"/>
            <a:ext cx="2572919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sz="1800" dirty="0">
                <a:solidFill>
                  <a:srgbClr val="6E8B99"/>
                </a:solidFill>
              </a:rPr>
              <a:t>Ανθή Βοζινάκη</a:t>
            </a:r>
          </a:p>
          <a:p>
            <a:pPr algn="l"/>
            <a:r>
              <a:rPr lang="el-GR" sz="1800" dirty="0">
                <a:solidFill>
                  <a:srgbClr val="6E8B99"/>
                </a:solidFill>
              </a:rPr>
              <a:t>Πέτρος Έλληνας</a:t>
            </a:r>
          </a:p>
          <a:p>
            <a:pPr algn="l"/>
            <a:r>
              <a:rPr lang="el-GR" sz="1800" dirty="0">
                <a:solidFill>
                  <a:srgbClr val="6E8B99"/>
                </a:solidFill>
              </a:rPr>
              <a:t>Νικόλας Πηγαδάς</a:t>
            </a:r>
          </a:p>
          <a:p>
            <a:pPr algn="l"/>
            <a:endParaRPr lang="el-GR" sz="1800" dirty="0">
              <a:solidFill>
                <a:srgbClr val="6E8B99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D256ED-5FCE-B24B-97BE-88B9F68E0CC3}"/>
              </a:ext>
            </a:extLst>
          </p:cNvPr>
          <p:cNvSpPr txBox="1">
            <a:spLocks/>
          </p:cNvSpPr>
          <p:nvPr/>
        </p:nvSpPr>
        <p:spPr>
          <a:xfrm>
            <a:off x="4489099" y="555976"/>
            <a:ext cx="3818328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rgbClr val="6E8B99"/>
                </a:solidFill>
              </a:rPr>
              <a:t>supportICUs</a:t>
            </a:r>
            <a:endParaRPr lang="el-GR" sz="4400" dirty="0">
              <a:solidFill>
                <a:srgbClr val="6E8B99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1661B9-24A3-F117-693C-9EFFFBBEA2DE}"/>
              </a:ext>
            </a:extLst>
          </p:cNvPr>
          <p:cNvSpPr txBox="1">
            <a:spLocks/>
          </p:cNvSpPr>
          <p:nvPr/>
        </p:nvSpPr>
        <p:spPr>
          <a:xfrm>
            <a:off x="2006182" y="1468649"/>
            <a:ext cx="8982384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6E8B99"/>
                </a:solidFill>
              </a:rPr>
              <a:t>ICU digitalization and support via a clinical decision support system</a:t>
            </a:r>
            <a:endParaRPr lang="el-GR" sz="2000" dirty="0">
              <a:solidFill>
                <a:srgbClr val="6E8B99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7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ABC35F-688B-FA8E-3D23-DA752ED9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57" y="967105"/>
            <a:ext cx="6704979" cy="4777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10408" y="582682"/>
            <a:ext cx="445273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 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420767" y="2019847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____________________________________</a:t>
            </a:r>
            <a:endParaRPr lang="el-GR" sz="16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Ψηφιακή οργάνωση και παρουσίαση δεδομένων για κάθε ασθενή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l-GR" sz="2000" dirty="0">
                <a:solidFill>
                  <a:schemeClr val="bg1"/>
                </a:solidFill>
              </a:rPr>
              <a:t>μετρήσεις, διαγράμματα,      στατιστικά, ιστορικό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Λειτουργία </a:t>
            </a:r>
            <a:r>
              <a:rPr lang="en-US" sz="2000" dirty="0">
                <a:solidFill>
                  <a:schemeClr val="bg1"/>
                </a:solidFill>
              </a:rPr>
              <a:t>‘eICU’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4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33734" y="605764"/>
            <a:ext cx="4557563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E3FB38-4D01-5719-ABD5-E7FBAA129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9263" y="938674"/>
            <a:ext cx="6722627" cy="4770590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25677" y="2063184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ΙΙ</a:t>
            </a: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____________________________________</a:t>
            </a:r>
            <a:endParaRPr lang="el-G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Δοκιμαστικά:</a:t>
            </a:r>
          </a:p>
          <a:p>
            <a:r>
              <a:rPr lang="el-GR" sz="2000" dirty="0">
                <a:solidFill>
                  <a:schemeClr val="bg1"/>
                </a:solidFill>
              </a:rPr>
              <a:t>Εξαγωγή προβλέψεων για την πορεία του ασθενή</a:t>
            </a:r>
          </a:p>
          <a:p>
            <a:pPr marL="0" indent="0">
              <a:buNone/>
            </a:pPr>
            <a:r>
              <a:rPr lang="el-GR" sz="2000" dirty="0">
                <a:solidFill>
                  <a:schemeClr val="bg1"/>
                </a:solidFill>
              </a:rPr>
              <a:t>(χρόνοι παραμονής και ανάρρωσης,        πιθανότητα επανένταξης)</a:t>
            </a:r>
            <a:endParaRPr lang="el-GR" sz="24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556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49500" y="605764"/>
            <a:ext cx="4620378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38836" y="2076322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Ασθενείς ΙΙΙ</a:t>
            </a: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____________________________________</a:t>
            </a:r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Εξερεύνηση πιθανών επιπλοκών εξετάζοντας παλαιότερα παρόμοια περιστατικά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0CFB42-8504-0AF7-E89D-7B0DF4BD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51" y="952525"/>
            <a:ext cx="6762062" cy="47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25BC00-6B63-56F2-D767-EEFAA657905B}"/>
              </a:ext>
            </a:extLst>
          </p:cNvPr>
          <p:cNvSpPr txBox="1">
            <a:spLocks/>
          </p:cNvSpPr>
          <p:nvPr/>
        </p:nvSpPr>
        <p:spPr>
          <a:xfrm>
            <a:off x="349500" y="587911"/>
            <a:ext cx="445273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000" dirty="0">
                <a:solidFill>
                  <a:schemeClr val="bg1"/>
                </a:solidFill>
              </a:rPr>
              <a:t>Στόχοι συστήματος</a:t>
            </a:r>
            <a:endParaRPr lang="en-US" sz="4000" dirty="0">
              <a:solidFill>
                <a:srgbClr val="6E8B99"/>
              </a:solidFill>
              <a:latin typeface="Broadway" pitchFamily="8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2E948-D938-83BA-7948-72C5C2ED9CBD}"/>
              </a:ext>
            </a:extLst>
          </p:cNvPr>
          <p:cNvSpPr txBox="1">
            <a:spLocks/>
          </p:cNvSpPr>
          <p:nvPr/>
        </p:nvSpPr>
        <p:spPr>
          <a:xfrm>
            <a:off x="349500" y="1784203"/>
            <a:ext cx="3939865" cy="4731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AFB442-227A-3EDB-ED8E-61A5BD4C1E99}"/>
              </a:ext>
            </a:extLst>
          </p:cNvPr>
          <p:cNvSpPr txBox="1">
            <a:spLocks/>
          </p:cNvSpPr>
          <p:nvPr/>
        </p:nvSpPr>
        <p:spPr>
          <a:xfrm>
            <a:off x="425677" y="2042984"/>
            <a:ext cx="3939865" cy="4227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Κλίνες </a:t>
            </a:r>
          </a:p>
          <a:p>
            <a:pPr marL="0" indent="0">
              <a:buNone/>
            </a:pPr>
            <a:r>
              <a:rPr lang="el-GR" sz="1600" dirty="0">
                <a:solidFill>
                  <a:schemeClr val="bg1"/>
                </a:solidFill>
              </a:rPr>
              <a:t>__________</a:t>
            </a:r>
            <a:r>
              <a:rPr lang="en-US" sz="1600" dirty="0">
                <a:solidFill>
                  <a:schemeClr val="bg1"/>
                </a:solidFill>
              </a:rPr>
              <a:t>__________________</a:t>
            </a:r>
            <a:r>
              <a:rPr lang="el-GR" sz="1600" dirty="0">
                <a:solidFill>
                  <a:schemeClr val="bg1"/>
                </a:solidFill>
              </a:rPr>
              <a:t>________</a:t>
            </a:r>
            <a:endParaRPr lang="el-GR" sz="29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Εξαγωγή προβλέψεων για την πληρότητα κλινών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Παρακολούθηση υπερβακτηριδίων και λοιμώξεων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Παρακολούθηση εξοπλισμού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Διαμόρφωση πρωτοκόλλων</a:t>
            </a: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l-GR" sz="2000" dirty="0">
              <a:solidFill>
                <a:schemeClr val="bg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4AA0F2-9669-69FD-9084-EAB29015F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7384" y="962386"/>
            <a:ext cx="6773005" cy="4731826"/>
          </a:xfrm>
        </p:spPr>
      </p:pic>
    </p:spTree>
    <p:extLst>
      <p:ext uri="{BB962C8B-B14F-4D97-AF65-F5344CB8AC3E}">
        <p14:creationId xmlns:p14="http://schemas.microsoft.com/office/powerpoint/2010/main" val="236144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Επιπρόσθετες δυνατότητες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741762"/>
            <a:ext cx="11353801" cy="4351338"/>
          </a:xfrm>
        </p:spPr>
        <p:txBody>
          <a:bodyPr>
            <a:normAutofit/>
          </a:bodyPr>
          <a:lstStyle/>
          <a:p>
            <a:r>
              <a:rPr lang="el-GR" sz="2400" dirty="0">
                <a:solidFill>
                  <a:schemeClr val="bg1"/>
                </a:solidFill>
              </a:rPr>
              <a:t>Αποστολή δεδομένων και στατιστικών για τις ΜΕΘ σε κεντρικό φορέα</a:t>
            </a:r>
          </a:p>
          <a:p>
            <a:endParaRPr lang="el-GR" sz="2400" dirty="0">
              <a:solidFill>
                <a:schemeClr val="bg1"/>
              </a:solidFill>
            </a:endParaRPr>
          </a:p>
          <a:p>
            <a:r>
              <a:rPr lang="el-GR" sz="2400" dirty="0">
                <a:solidFill>
                  <a:schemeClr val="bg1"/>
                </a:solidFill>
              </a:rPr>
              <a:t>Αποστολή κατάστασης λοιμώξεων και υπερβακτηριδίων σε κεντρικό φορέα</a:t>
            </a:r>
          </a:p>
          <a:p>
            <a:endParaRPr lang="el-GR" sz="2400" dirty="0">
              <a:solidFill>
                <a:schemeClr val="bg1"/>
              </a:solidFill>
            </a:endParaRPr>
          </a:p>
          <a:p>
            <a:r>
              <a:rPr lang="el-GR" sz="2400" dirty="0">
                <a:solidFill>
                  <a:schemeClr val="bg1"/>
                </a:solidFill>
              </a:rPr>
              <a:t>Εξαγωγή στρατηγικής διαχείρισης κλινών (πρόβλεψη διαθεσιμότητας + ανακατανομή)</a:t>
            </a:r>
          </a:p>
          <a:p>
            <a:pPr marL="0" indent="0">
              <a:buNone/>
            </a:pP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3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CEFB-590E-C0D3-E7DB-24C64333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Βασικές Τεχνολογίες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771B-F19B-1C12-B02C-EC36E91D9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Λογισμικό ως υπηρεσία</a:t>
            </a:r>
            <a:r>
              <a:rPr lang="en-US" sz="3200" dirty="0">
                <a:solidFill>
                  <a:schemeClr val="bg1"/>
                </a:solidFill>
              </a:rPr>
              <a:t> (SaaS</a:t>
            </a:r>
            <a:r>
              <a:rPr lang="el-GR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scalability + availability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Τεχνικές Επεξεργασίας Φυσικής Γλώσσας (</a:t>
            </a:r>
            <a:r>
              <a:rPr lang="en-US" sz="3200" dirty="0">
                <a:solidFill>
                  <a:schemeClr val="bg1"/>
                </a:solidFill>
              </a:rPr>
              <a:t>NLP</a:t>
            </a:r>
            <a:r>
              <a:rPr lang="el-GR" sz="3200" dirty="0">
                <a:solidFill>
                  <a:schemeClr val="bg1"/>
                </a:solidFill>
              </a:rPr>
              <a:t>)</a:t>
            </a:r>
          </a:p>
          <a:p>
            <a:endParaRPr lang="en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Νευρωνικά δίκτυα γράφων (</a:t>
            </a:r>
            <a:r>
              <a:rPr lang="en-GR" sz="3200" dirty="0">
                <a:solidFill>
                  <a:schemeClr val="bg1"/>
                </a:solidFill>
              </a:rPr>
              <a:t>GNNs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Federated learning (</a:t>
            </a:r>
            <a:r>
              <a:rPr lang="en-US" sz="3200" dirty="0">
                <a:solidFill>
                  <a:srgbClr val="C00000"/>
                </a:solidFill>
              </a:rPr>
              <a:t>decentralized</a:t>
            </a:r>
            <a:r>
              <a:rPr lang="el-GR" sz="3200" dirty="0">
                <a:solidFill>
                  <a:srgbClr val="C00000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secure-by-design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GR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Αλγόριθμοι βελτιστοποίησης (πρόβλημα κατανομής πόρων)</a:t>
            </a:r>
            <a:endParaRPr lang="en-G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3931-9A2A-7108-8DDB-03FCB69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Συνεντεύξεις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1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E302-9876-406E-1BFA-9C23855C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R">
                <a:solidFill>
                  <a:schemeClr val="bg1"/>
                </a:solidFill>
              </a:rPr>
              <a:t>Έ</a:t>
            </a:r>
            <a:r>
              <a:rPr lang="el-GR">
                <a:solidFill>
                  <a:schemeClr val="bg1"/>
                </a:solidFill>
              </a:rPr>
              <a:t>ρευνα  Χρησιμότητας</a:t>
            </a:r>
            <a:endParaRPr lang="en-GR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AFCA5E-5593-064A-3731-2399F23D8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2643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165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E302-9876-406E-1BFA-9C23855C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R">
                <a:solidFill>
                  <a:schemeClr val="bg1"/>
                </a:solidFill>
              </a:rPr>
              <a:t>Έ</a:t>
            </a:r>
            <a:r>
              <a:rPr lang="el-GR">
                <a:solidFill>
                  <a:schemeClr val="bg1"/>
                </a:solidFill>
              </a:rPr>
              <a:t>ρευνα  Εφαρμοσιμότητας</a:t>
            </a:r>
            <a:endParaRPr lang="en-GR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0DE5D73-0022-0BF2-5AD4-81A93B0FC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261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315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5306-7544-FD7E-4E73-3BDEF3ED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>
                <a:solidFill>
                  <a:schemeClr val="bg1"/>
                </a:solidFill>
              </a:rPr>
              <a:t>Περιορισμοί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DA4D-A140-CC40-E412-854BF94F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70"/>
            <a:ext cx="10515600" cy="4351338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2 νοσοκομεία με ΗΦΥ: Ναυτικό και Πανεπιστημιακό Ηρακλείου</a:t>
            </a:r>
          </a:p>
          <a:p>
            <a:pPr marL="0" indent="0">
              <a:buNone/>
            </a:pPr>
            <a:r>
              <a:rPr lang="el-GR" dirty="0">
                <a:solidFill>
                  <a:srgbClr val="C00000"/>
                </a:solidFill>
              </a:rPr>
              <a:t>=&gt; ΑΛΛΑ</a:t>
            </a:r>
            <a:r>
              <a:rPr lang="el-GR" dirty="0">
                <a:solidFill>
                  <a:schemeClr val="bg1"/>
                </a:solidFill>
              </a:rPr>
              <a:t> ΒΔ νοσοκομείων, </a:t>
            </a:r>
            <a:r>
              <a:rPr lang="en-US" dirty="0" err="1">
                <a:solidFill>
                  <a:schemeClr val="bg1"/>
                </a:solidFill>
              </a:rPr>
              <a:t>myHealth</a:t>
            </a:r>
            <a:r>
              <a:rPr lang="en-US" dirty="0">
                <a:solidFill>
                  <a:schemeClr val="bg1"/>
                </a:solidFill>
              </a:rPr>
              <a:t>(gov), my-</a:t>
            </a:r>
            <a:r>
              <a:rPr lang="en-US" dirty="0" err="1">
                <a:solidFill>
                  <a:schemeClr val="bg1"/>
                </a:solidFill>
              </a:rPr>
              <a:t>Ygeia</a:t>
            </a:r>
            <a:r>
              <a:rPr lang="en-US" dirty="0">
                <a:solidFill>
                  <a:schemeClr val="bg1"/>
                </a:solidFill>
              </a:rPr>
              <a:t> (HHG)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Κόστος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=&gt; </a:t>
            </a:r>
            <a:r>
              <a:rPr lang="el-GR" dirty="0">
                <a:solidFill>
                  <a:srgbClr val="C00000"/>
                </a:solidFill>
              </a:rPr>
              <a:t>ΑΛΛΑ</a:t>
            </a:r>
            <a:r>
              <a:rPr lang="el-GR" dirty="0">
                <a:solidFill>
                  <a:schemeClr val="bg1"/>
                </a:solidFill>
              </a:rPr>
              <a:t> κλιμάκωση κόστους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Θέματα ιδιωτικότητας και ασφάλειας δεδομένων</a:t>
            </a:r>
          </a:p>
          <a:p>
            <a:pPr marL="0" indent="0">
              <a:buNone/>
            </a:pPr>
            <a:r>
              <a:rPr lang="el-GR" dirty="0">
                <a:solidFill>
                  <a:srgbClr val="C00000"/>
                </a:solidFill>
              </a:rPr>
              <a:t>=&gt; ΑΛΛΑ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decentralized approach</a:t>
            </a:r>
            <a:endParaRPr lang="en-GR" dirty="0">
              <a:solidFill>
                <a:schemeClr val="bg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5E96219-7288-9053-D7A9-FC9DA9C1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60" y="2640101"/>
            <a:ext cx="1005768" cy="131480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A65FAC0-FF2E-E01B-BEF0-0817917D0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8"/>
          <a:stretch/>
        </p:blipFill>
        <p:spPr>
          <a:xfrm>
            <a:off x="5411490" y="2607596"/>
            <a:ext cx="1043889" cy="13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2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				Το πρόβλημα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6709"/>
            <a:ext cx="10691813" cy="3707499"/>
          </a:xfrm>
        </p:spPr>
        <p:txBody>
          <a:bodyPr>
            <a:normAutofit fontScale="85000" lnSpcReduction="10000"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Περίοδοι κρίσεων στις ΜΕΘ (</a:t>
            </a:r>
            <a:r>
              <a:rPr lang="en-US" sz="3200" dirty="0">
                <a:solidFill>
                  <a:schemeClr val="bg1"/>
                </a:solidFill>
              </a:rPr>
              <a:t>covid</a:t>
            </a:r>
            <a:r>
              <a:rPr lang="el-GR" sz="3200" dirty="0">
                <a:solidFill>
                  <a:schemeClr val="bg1"/>
                </a:solidFill>
              </a:rPr>
              <a:t>)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Χαμηλή διαθεσιμότητα σε κλίνες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Δ</a:t>
            </a:r>
            <a:r>
              <a:rPr lang="en-US" sz="3200" dirty="0">
                <a:solidFill>
                  <a:schemeClr val="bg1"/>
                </a:solidFill>
              </a:rPr>
              <a:t>ύ</a:t>
            </a:r>
            <a:r>
              <a:rPr lang="el-GR" sz="3200" dirty="0">
                <a:solidFill>
                  <a:schemeClr val="bg1"/>
                </a:solidFill>
              </a:rPr>
              <a:t>σκολα περιστατικά =&gt; Πιεστικές συνθήκες λήψης αποφάσεων στο πλαίσιο της ΜΕΘ</a:t>
            </a:r>
          </a:p>
          <a:p>
            <a:endParaRPr lang="el-GR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Σπάνια/πρωτόγνωρα περιστατικά, ανάγκη για δεύτερη γνώμη άμεσα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5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D3903-0905-6A75-6AFB-59211CC5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E8B99"/>
                </a:solidFill>
                <a:latin typeface="Broadway" pitchFamily="82" charset="77"/>
              </a:rPr>
              <a:t>Phone</a:t>
            </a:r>
            <a:br>
              <a:rPr lang="en-US" dirty="0">
                <a:solidFill>
                  <a:srgbClr val="6E8B99"/>
                </a:solidFill>
                <a:latin typeface="Broadway" pitchFamily="82" charset="77"/>
              </a:rPr>
            </a:br>
            <a:r>
              <a:rPr lang="en-US" sz="3600" dirty="0">
                <a:solidFill>
                  <a:srgbClr val="6E8B99"/>
                </a:solidFill>
                <a:latin typeface="Broadway" pitchFamily="82" charset="77"/>
              </a:rPr>
              <a:t>Dark theme</a:t>
            </a:r>
            <a:endParaRPr lang="en-GR" dirty="0">
              <a:solidFill>
                <a:srgbClr val="6E8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screen, screenshot&#10;&#10;Description automatically generated">
            <a:extLst>
              <a:ext uri="{FF2B5EF4-FFF2-40B4-BE49-F238E27FC236}">
                <a16:creationId xmlns:a16="http://schemas.microsoft.com/office/drawing/2014/main" id="{E9A2C4A3-8BD3-4FFD-0E5C-99202F4A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31" y="38100"/>
            <a:ext cx="3190164" cy="681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452328-2FAD-8310-9D3A-48C21B1ABC9C}"/>
              </a:ext>
            </a:extLst>
          </p:cNvPr>
          <p:cNvCxnSpPr>
            <a:cxnSpLocks/>
          </p:cNvCxnSpPr>
          <p:nvPr/>
        </p:nvCxnSpPr>
        <p:spPr>
          <a:xfrm flipH="1">
            <a:off x="6938871" y="3130268"/>
            <a:ext cx="94741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2F476F-803A-382C-76B2-A4C1E3240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" t="803" r="383" b="1562"/>
          <a:stretch/>
        </p:blipFill>
        <p:spPr>
          <a:xfrm>
            <a:off x="0" y="0"/>
            <a:ext cx="3140110" cy="66958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6BAEC3-1965-D4E4-D1DE-AE3487871869}"/>
              </a:ext>
            </a:extLst>
          </p:cNvPr>
          <p:cNvCxnSpPr>
            <a:cxnSpLocks/>
          </p:cNvCxnSpPr>
          <p:nvPr/>
        </p:nvCxnSpPr>
        <p:spPr>
          <a:xfrm flipH="1">
            <a:off x="2348902" y="3990835"/>
            <a:ext cx="947415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7E536AB-6C46-20EE-3034-486927083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82"/>
          <a:stretch/>
        </p:blipFill>
        <p:spPr>
          <a:xfrm>
            <a:off x="0" y="6485709"/>
            <a:ext cx="3140110" cy="372291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BCADF38-E75D-5977-FB79-C871E3B8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467" y="-1"/>
            <a:ext cx="3166533" cy="68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urse holding a tablet&#10;&#10;Description automatically generated with low confidence">
            <a:extLst>
              <a:ext uri="{FF2B5EF4-FFF2-40B4-BE49-F238E27FC236}">
                <a16:creationId xmlns:a16="http://schemas.microsoft.com/office/drawing/2014/main" id="{62CBAA49-BB0E-5AB1-AF77-363540BE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77" y="1381027"/>
            <a:ext cx="6838446" cy="409594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004AA2-FC8A-7F3E-2C65-120AA6EB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" t="7604"/>
          <a:stretch/>
        </p:blipFill>
        <p:spPr>
          <a:xfrm>
            <a:off x="6471139" y="2757268"/>
            <a:ext cx="3871502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EAA3A-58B7-E482-BC4D-7341D20C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57" y="0"/>
            <a:ext cx="4770783" cy="6858000"/>
          </a:xfrm>
          <a:prstGeom prst="rect">
            <a:avLst/>
          </a:prstGeom>
        </p:spPr>
      </p:pic>
      <p:pic>
        <p:nvPicPr>
          <p:cNvPr id="7" name="Picture 6" descr="A picture containing text, indoor, different, several&#10;&#10;Description automatically generated">
            <a:extLst>
              <a:ext uri="{FF2B5EF4-FFF2-40B4-BE49-F238E27FC236}">
                <a16:creationId xmlns:a16="http://schemas.microsoft.com/office/drawing/2014/main" id="{9DDCE438-79CF-B032-F512-9266B14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2" y="2021547"/>
            <a:ext cx="5001102" cy="28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D40ED7-56BC-29FB-3522-2258C36A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91" y="2914037"/>
            <a:ext cx="9047018" cy="1029926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Ευχαριστο</a:t>
            </a:r>
            <a:r>
              <a:rPr lang="en-US" dirty="0">
                <a:solidFill>
                  <a:schemeClr val="bg1"/>
                </a:solidFill>
              </a:rPr>
              <a:t>ύ</a:t>
            </a:r>
            <a:r>
              <a:rPr lang="el-GR" dirty="0">
                <a:solidFill>
                  <a:schemeClr val="bg1"/>
                </a:solidFill>
              </a:rPr>
              <a:t>με για την προσοχή σας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Αρχική ιδέα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F502-5CFD-A1CA-BFE0-ED2EF385D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1813" cy="43002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Δημιουργία προβλεπτικού συστήματος κλινικής υποστήριξης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r>
              <a:rPr lang="el-GR" sz="3200" dirty="0">
                <a:solidFill>
                  <a:schemeClr val="bg1"/>
                </a:solidFill>
              </a:rPr>
              <a:t>εκτίμηση για την θνησιμότητα 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διάρκεια νοσηλείας του ασθενή  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l-GR" sz="3200" dirty="0">
                <a:solidFill>
                  <a:schemeClr val="bg1"/>
                </a:solidFill>
              </a:rPr>
              <a:t>πρόβλεψης διαθεσιμότητας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l-GR" sz="3200" dirty="0">
                <a:solidFill>
                  <a:schemeClr val="bg1"/>
                </a:solidFill>
              </a:rPr>
              <a:t>κλινών</a:t>
            </a: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>
              <a:buFont typeface="Symbol" pitchFamily="2" charset="2"/>
              <a:buChar char="Þ"/>
            </a:pPr>
            <a:r>
              <a:rPr lang="el-GR" sz="3200" dirty="0">
                <a:solidFill>
                  <a:schemeClr val="bg1"/>
                </a:solidFill>
              </a:rPr>
              <a:t> Εξαγωγή προβλέψεων μέσω νευρωνικών δικτύων γράφων          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(</a:t>
            </a:r>
            <a:r>
              <a:rPr lang="en-US" sz="3200" dirty="0">
                <a:solidFill>
                  <a:srgbClr val="C00000"/>
                </a:solidFill>
              </a:rPr>
              <a:t>GNNs</a:t>
            </a:r>
            <a:r>
              <a:rPr lang="en-US" sz="3200" dirty="0">
                <a:solidFill>
                  <a:schemeClr val="bg1"/>
                </a:solidFill>
              </a:rPr>
              <a:t>, state of the art</a:t>
            </a:r>
            <a:r>
              <a:rPr lang="el-GR" sz="3200" dirty="0">
                <a:solidFill>
                  <a:schemeClr val="bg1"/>
                </a:solidFill>
              </a:rPr>
              <a:t>) αξιοποιώντας όλη την διαθέσιμη γνώση 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παρόμοιων περιστατικών και παρουσίασή τους ως </a:t>
            </a:r>
          </a:p>
          <a:p>
            <a:pPr marL="0" indent="0">
              <a:buNone/>
            </a:pPr>
            <a:r>
              <a:rPr lang="el-GR" sz="3200" dirty="0">
                <a:solidFill>
                  <a:schemeClr val="bg1"/>
                </a:solidFill>
              </a:rPr>
              <a:t>     τεκμηρίωση</a:t>
            </a: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endParaRPr lang="el-GR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218C-A046-52A8-F779-AF00C9AF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69" y="1737084"/>
            <a:ext cx="10049861" cy="3383832"/>
          </a:xfrm>
        </p:spPr>
        <p:txBody>
          <a:bodyPr>
            <a:no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Αλλά… Συνεντεύξεις =&gt; επεκτατικό </a:t>
            </a:r>
            <a:r>
              <a:rPr lang="en-US" dirty="0">
                <a:solidFill>
                  <a:srgbClr val="C00000"/>
                </a:solidFill>
              </a:rPr>
              <a:t>pivot</a:t>
            </a:r>
            <a:br>
              <a:rPr lang="el-GR" dirty="0">
                <a:solidFill>
                  <a:srgbClr val="C00000"/>
                </a:solidFill>
              </a:rPr>
            </a:br>
            <a:br>
              <a:rPr lang="el-GR" dirty="0">
                <a:solidFill>
                  <a:schemeClr val="bg1"/>
                </a:solidFill>
              </a:rPr>
            </a:br>
            <a:r>
              <a:rPr lang="el-GR" sz="3600" dirty="0">
                <a:solidFill>
                  <a:schemeClr val="bg1"/>
                </a:solidFill>
              </a:rPr>
              <a:t>1.   Εστίαση στην ψηφιοποίηση των ΜΕΘ </a:t>
            </a:r>
            <a:r>
              <a:rPr lang="el-GR" sz="3600">
                <a:solidFill>
                  <a:schemeClr val="bg1"/>
                </a:solidFill>
              </a:rPr>
              <a:t>και στις προβλέψεις </a:t>
            </a:r>
            <a:r>
              <a:rPr lang="el-GR" sz="3600" dirty="0">
                <a:solidFill>
                  <a:schemeClr val="bg1"/>
                </a:solidFill>
              </a:rPr>
              <a:t>για κλίνες, όχι ασθενείς</a:t>
            </a:r>
            <a:br>
              <a:rPr lang="el-GR" sz="3600" dirty="0">
                <a:solidFill>
                  <a:schemeClr val="bg1"/>
                </a:solidFill>
              </a:rPr>
            </a:br>
            <a:br>
              <a:rPr lang="el-GR" sz="3600" dirty="0">
                <a:solidFill>
                  <a:schemeClr val="bg1"/>
                </a:solidFill>
              </a:rPr>
            </a:br>
            <a:r>
              <a:rPr lang="el-GR" sz="3600" dirty="0">
                <a:solidFill>
                  <a:schemeClr val="bg1"/>
                </a:solidFill>
              </a:rPr>
              <a:t>2.   Σταδιακή ενσωμάτωση προβλέψεων για ασθενείς</a:t>
            </a:r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9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C525-26CD-C416-535D-1B0E4595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Νέα Ιδέα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A754-AB80-EA51-E29E-3D0C39CA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17" y="1599873"/>
            <a:ext cx="11141765" cy="502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u="sng" dirty="0">
                <a:solidFill>
                  <a:schemeClr val="bg1"/>
                </a:solidFill>
              </a:rPr>
              <a:t>Οργανωτικός ρόλος </a:t>
            </a:r>
          </a:p>
          <a:p>
            <a:r>
              <a:rPr lang="el-GR" dirty="0">
                <a:solidFill>
                  <a:schemeClr val="bg1"/>
                </a:solidFill>
              </a:rPr>
              <a:t>Ψηφιοποίηση δεδομένων και μετρήσεων παρακολούθησης ασθενή </a:t>
            </a:r>
          </a:p>
          <a:p>
            <a:r>
              <a:rPr lang="el-GR" dirty="0">
                <a:solidFill>
                  <a:schemeClr val="bg1"/>
                </a:solidFill>
              </a:rPr>
              <a:t>Υποστήριξη τηλεϊατρικής (</a:t>
            </a:r>
            <a:r>
              <a:rPr lang="en-US" dirty="0">
                <a:solidFill>
                  <a:schemeClr val="bg1"/>
                </a:solidFill>
              </a:rPr>
              <a:t>eICU</a:t>
            </a:r>
            <a:r>
              <a:rPr lang="el-GR" dirty="0">
                <a:solidFill>
                  <a:schemeClr val="bg1"/>
                </a:solidFill>
              </a:rPr>
              <a:t>)</a:t>
            </a:r>
          </a:p>
          <a:p>
            <a:r>
              <a:rPr lang="el-GR" dirty="0">
                <a:solidFill>
                  <a:schemeClr val="bg1"/>
                </a:solidFill>
              </a:rPr>
              <a:t>Στατιστικά, διαγράμματα, ιστορικό για ασθενείς + ΜΕΘ συνολικά</a:t>
            </a:r>
          </a:p>
          <a:p>
            <a:r>
              <a:rPr lang="el-GR" dirty="0">
                <a:solidFill>
                  <a:schemeClr val="bg1"/>
                </a:solidFill>
              </a:rPr>
              <a:t>Παρακολούθηση εξοπλισμού κλινών, υπερβακτηριδίων, λοιμώξεων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u="sng" dirty="0">
                <a:solidFill>
                  <a:schemeClr val="bg1"/>
                </a:solidFill>
              </a:rPr>
              <a:t>Υποστηρικτικός ρόλος</a:t>
            </a:r>
          </a:p>
          <a:p>
            <a:r>
              <a:rPr lang="el-GR" dirty="0">
                <a:solidFill>
                  <a:schemeClr val="bg1"/>
                </a:solidFill>
              </a:rPr>
              <a:t>Πρόβλεψη για την πληρότητα κλινών</a:t>
            </a:r>
          </a:p>
          <a:p>
            <a:r>
              <a:rPr lang="el-GR" dirty="0">
                <a:solidFill>
                  <a:schemeClr val="bg1"/>
                </a:solidFill>
              </a:rPr>
              <a:t>Εύρεση παρόμοιων περιστατικών για διερεύνηση επιπλοκών/έκβασης</a:t>
            </a:r>
          </a:p>
          <a:p>
            <a:r>
              <a:rPr lang="el-GR" dirty="0">
                <a:solidFill>
                  <a:schemeClr val="bg1"/>
                </a:solidFill>
              </a:rPr>
              <a:t>Δοκιμαστικά: Εξαγωγή προβλέψεων για ασθενείς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7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C525-26CD-C416-535D-1B0E4595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Σύνοψη</a:t>
            </a:r>
            <a:endParaRPr lang="en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A754-AB80-EA51-E29E-3D0C39CA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17" y="1812372"/>
            <a:ext cx="11141765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R" dirty="0"/>
              <a:t>🖥️ </a:t>
            </a:r>
            <a:r>
              <a:rPr lang="en-GR" u="sng" dirty="0"/>
              <a:t> </a:t>
            </a:r>
            <a:r>
              <a:rPr lang="el-GR" dirty="0">
                <a:solidFill>
                  <a:schemeClr val="bg1"/>
                </a:solidFill>
              </a:rPr>
              <a:t>Πλατφόρμα ανάλυσης και παρουσίασης δεδομένων ασθενών + ΜΕΘ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GR" dirty="0"/>
              <a:t>🖥️  </a:t>
            </a:r>
            <a:r>
              <a:rPr lang="el-GR" dirty="0">
                <a:solidFill>
                  <a:schemeClr val="bg1"/>
                </a:solidFill>
              </a:rPr>
              <a:t>Σύστημα υποστήριξης και υποβοήθησης κλινικών αποφάσεων </a:t>
            </a: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  </a:t>
            </a: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=&gt; Σύστημα: Εφαρμογή </a:t>
            </a:r>
          </a:p>
          <a:p>
            <a:pPr marL="0" indent="0" algn="just">
              <a:buNone/>
            </a:pP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l-GR" dirty="0">
                <a:solidFill>
                  <a:schemeClr val="bg1"/>
                </a:solidFill>
              </a:rPr>
              <a:t>=&gt;</a:t>
            </a:r>
            <a:r>
              <a:rPr lang="el-GR" sz="3200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Επιχειρηματικό μοντέλο Β2Β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l-GR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l-GR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(stakeholders:</a:t>
            </a:r>
            <a:r>
              <a:rPr lang="el-GR" sz="2400" dirty="0">
                <a:solidFill>
                  <a:schemeClr val="bg1"/>
                </a:solidFill>
              </a:rPr>
              <a:t> Υπουργείο, Δημόσια και Ιδιωτικά Νοσοκομεία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l-GR" sz="2400" dirty="0">
              <a:solidFill>
                <a:schemeClr val="bg1"/>
              </a:solidFill>
            </a:endParaRPr>
          </a:p>
          <a:p>
            <a:endParaRPr lang="en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D3903-0905-6A75-6AFB-59211CC5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E8B99"/>
                </a:solidFill>
                <a:latin typeface="Broadway" pitchFamily="82" charset="77"/>
              </a:rPr>
              <a:t>TABLET</a:t>
            </a:r>
            <a:br>
              <a:rPr lang="en-US" dirty="0">
                <a:solidFill>
                  <a:srgbClr val="6E8B99"/>
                </a:solidFill>
                <a:latin typeface="Broadway" pitchFamily="82" charset="77"/>
              </a:rPr>
            </a:br>
            <a:r>
              <a:rPr lang="en-US" sz="3600" dirty="0">
                <a:solidFill>
                  <a:srgbClr val="6E8B99"/>
                </a:solidFill>
                <a:latin typeface="Broadway" pitchFamily="82" charset="77"/>
              </a:rPr>
              <a:t>Light theme</a:t>
            </a:r>
            <a:endParaRPr lang="en-GR" dirty="0">
              <a:solidFill>
                <a:srgbClr val="6E8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7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F6A8A4-3BB9-B6AF-F2C4-B0C2276E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04" y="1016337"/>
            <a:ext cx="4607791" cy="482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2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D88588F4-02FA-CCCA-475E-4BCFC017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26" y="0"/>
            <a:ext cx="9710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547</Words>
  <Application>Microsoft Macintosh PowerPoint</Application>
  <PresentationFormat>Widescreen</PresentationFormat>
  <Paragraphs>133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Broadway</vt:lpstr>
      <vt:lpstr>Calibri</vt:lpstr>
      <vt:lpstr>Calibri Light</vt:lpstr>
      <vt:lpstr>Symbol</vt:lpstr>
      <vt:lpstr>Office Theme</vt:lpstr>
      <vt:lpstr>PowerPoint Presentation</vt:lpstr>
      <vt:lpstr>    Το πρόβλημα</vt:lpstr>
      <vt:lpstr>Αρχική ιδέα</vt:lpstr>
      <vt:lpstr>Αλλά… Συνεντεύξεις =&gt; επεκτατικό pivot  1.   Εστίαση στην ψηφιοποίηση των ΜΕΘ και στις προβλέψεις για κλίνες, όχι ασθενείς  2.   Σταδιακή ενσωμάτωση προβλέψεων για ασθενείς</vt:lpstr>
      <vt:lpstr>Νέα Ιδέα</vt:lpstr>
      <vt:lpstr>Σύνοψη</vt:lpstr>
      <vt:lpstr>TABLET Light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Επιπρόσθετες δυνατότητες</vt:lpstr>
      <vt:lpstr>Βασικές Τεχνολογίες</vt:lpstr>
      <vt:lpstr>Συνεντεύξεις</vt:lpstr>
      <vt:lpstr>Έρευνα  Χρησιμότητας</vt:lpstr>
      <vt:lpstr>Έρευνα  Εφαρμοσιμότητας</vt:lpstr>
      <vt:lpstr>Περιορισμοί</vt:lpstr>
      <vt:lpstr>Phone Dark theme</vt:lpstr>
      <vt:lpstr>PowerPoint Presentation</vt:lpstr>
      <vt:lpstr>PowerPoint Presentation</vt:lpstr>
      <vt:lpstr>PowerPoint Presentation</vt:lpstr>
      <vt:lpstr>Ευχαριστούμε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Νικολαος Πηγαδας</dc:creator>
  <cp:lastModifiedBy>Νικολαος Πηγαδας</cp:lastModifiedBy>
  <cp:revision>124</cp:revision>
  <dcterms:created xsi:type="dcterms:W3CDTF">2022-06-24T15:08:28Z</dcterms:created>
  <dcterms:modified xsi:type="dcterms:W3CDTF">2022-07-06T12:08:28Z</dcterms:modified>
</cp:coreProperties>
</file>